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21383625" cy="30275213"/>
  <p:notesSz cx="6858000" cy="9144000"/>
  <p:defaultTextStyle>
    <a:defPPr>
      <a:defRPr lang="pl-PL"/>
    </a:defPPr>
    <a:lvl1pPr marL="0" algn="l" defTabSz="1293967" rtl="0" eaLnBrk="1" latinLnBrk="0" hangingPunct="1">
      <a:defRPr sz="2547" kern="1200">
        <a:solidFill>
          <a:schemeClr val="tx1"/>
        </a:solidFill>
        <a:latin typeface="+mn-lt"/>
        <a:ea typeface="+mn-ea"/>
        <a:cs typeface="+mn-cs"/>
      </a:defRPr>
    </a:lvl1pPr>
    <a:lvl2pPr marL="646984" algn="l" defTabSz="1293967" rtl="0" eaLnBrk="1" latinLnBrk="0" hangingPunct="1">
      <a:defRPr sz="2547" kern="1200">
        <a:solidFill>
          <a:schemeClr val="tx1"/>
        </a:solidFill>
        <a:latin typeface="+mn-lt"/>
        <a:ea typeface="+mn-ea"/>
        <a:cs typeface="+mn-cs"/>
      </a:defRPr>
    </a:lvl2pPr>
    <a:lvl3pPr marL="1293967" algn="l" defTabSz="1293967" rtl="0" eaLnBrk="1" latinLnBrk="0" hangingPunct="1">
      <a:defRPr sz="2547" kern="1200">
        <a:solidFill>
          <a:schemeClr val="tx1"/>
        </a:solidFill>
        <a:latin typeface="+mn-lt"/>
        <a:ea typeface="+mn-ea"/>
        <a:cs typeface="+mn-cs"/>
      </a:defRPr>
    </a:lvl3pPr>
    <a:lvl4pPr marL="1940951" algn="l" defTabSz="1293967" rtl="0" eaLnBrk="1" latinLnBrk="0" hangingPunct="1">
      <a:defRPr sz="2547" kern="1200">
        <a:solidFill>
          <a:schemeClr val="tx1"/>
        </a:solidFill>
        <a:latin typeface="+mn-lt"/>
        <a:ea typeface="+mn-ea"/>
        <a:cs typeface="+mn-cs"/>
      </a:defRPr>
    </a:lvl4pPr>
    <a:lvl5pPr marL="2587935" algn="l" defTabSz="1293967" rtl="0" eaLnBrk="1" latinLnBrk="0" hangingPunct="1">
      <a:defRPr sz="2547" kern="1200">
        <a:solidFill>
          <a:schemeClr val="tx1"/>
        </a:solidFill>
        <a:latin typeface="+mn-lt"/>
        <a:ea typeface="+mn-ea"/>
        <a:cs typeface="+mn-cs"/>
      </a:defRPr>
    </a:lvl5pPr>
    <a:lvl6pPr marL="3234919" algn="l" defTabSz="1293967" rtl="0" eaLnBrk="1" latinLnBrk="0" hangingPunct="1">
      <a:defRPr sz="2547" kern="1200">
        <a:solidFill>
          <a:schemeClr val="tx1"/>
        </a:solidFill>
        <a:latin typeface="+mn-lt"/>
        <a:ea typeface="+mn-ea"/>
        <a:cs typeface="+mn-cs"/>
      </a:defRPr>
    </a:lvl6pPr>
    <a:lvl7pPr marL="3881902" algn="l" defTabSz="1293967" rtl="0" eaLnBrk="1" latinLnBrk="0" hangingPunct="1">
      <a:defRPr sz="2547" kern="1200">
        <a:solidFill>
          <a:schemeClr val="tx1"/>
        </a:solidFill>
        <a:latin typeface="+mn-lt"/>
        <a:ea typeface="+mn-ea"/>
        <a:cs typeface="+mn-cs"/>
      </a:defRPr>
    </a:lvl7pPr>
    <a:lvl8pPr marL="4528886" algn="l" defTabSz="1293967" rtl="0" eaLnBrk="1" latinLnBrk="0" hangingPunct="1">
      <a:defRPr sz="2547" kern="1200">
        <a:solidFill>
          <a:schemeClr val="tx1"/>
        </a:solidFill>
        <a:latin typeface="+mn-lt"/>
        <a:ea typeface="+mn-ea"/>
        <a:cs typeface="+mn-cs"/>
      </a:defRPr>
    </a:lvl8pPr>
    <a:lvl9pPr marL="5175870" algn="l" defTabSz="1293967" rtl="0" eaLnBrk="1" latinLnBrk="0" hangingPunct="1">
      <a:defRPr sz="254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33" d="100"/>
          <a:sy n="33" d="100"/>
        </p:scale>
        <p:origin x="2622" y="-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9553-57C5-42CD-B699-02074C204C4F}" type="datetimeFigureOut">
              <a:rPr lang="pl-PL" smtClean="0"/>
              <a:t>10.10.2024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B481-7DA3-49DA-84A8-290EB967B6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500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9553-57C5-42CD-B699-02074C204C4F}" type="datetimeFigureOut">
              <a:rPr lang="pl-PL" smtClean="0"/>
              <a:t>10.10.2024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B481-7DA3-49DA-84A8-290EB967B6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915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9553-57C5-42CD-B699-02074C204C4F}" type="datetimeFigureOut">
              <a:rPr lang="pl-PL" smtClean="0"/>
              <a:t>10.10.2024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B481-7DA3-49DA-84A8-290EB967B6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6339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9553-57C5-42CD-B699-02074C204C4F}" type="datetimeFigureOut">
              <a:rPr lang="pl-PL" smtClean="0"/>
              <a:t>10.10.2024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B481-7DA3-49DA-84A8-290EB967B6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4186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9553-57C5-42CD-B699-02074C204C4F}" type="datetimeFigureOut">
              <a:rPr lang="pl-PL" smtClean="0"/>
              <a:t>10.10.2024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B481-7DA3-49DA-84A8-290EB967B6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8717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9553-57C5-42CD-B699-02074C204C4F}" type="datetimeFigureOut">
              <a:rPr lang="pl-PL" smtClean="0"/>
              <a:t>10.10.2024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B481-7DA3-49DA-84A8-290EB967B6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8980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9553-57C5-42CD-B699-02074C204C4F}" type="datetimeFigureOut">
              <a:rPr lang="pl-PL" smtClean="0"/>
              <a:t>10.10.2024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B481-7DA3-49DA-84A8-290EB967B6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727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9553-57C5-42CD-B699-02074C204C4F}" type="datetimeFigureOut">
              <a:rPr lang="pl-PL" smtClean="0"/>
              <a:t>10.10.2024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B481-7DA3-49DA-84A8-290EB967B6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8698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9553-57C5-42CD-B699-02074C204C4F}" type="datetimeFigureOut">
              <a:rPr lang="pl-PL" smtClean="0"/>
              <a:t>10.10.2024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B481-7DA3-49DA-84A8-290EB967B6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7604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9553-57C5-42CD-B699-02074C204C4F}" type="datetimeFigureOut">
              <a:rPr lang="pl-PL" smtClean="0"/>
              <a:t>10.10.2024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B481-7DA3-49DA-84A8-290EB967B6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685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9553-57C5-42CD-B699-02074C204C4F}" type="datetimeFigureOut">
              <a:rPr lang="pl-PL" smtClean="0"/>
              <a:t>10.10.2024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1B481-7DA3-49DA-84A8-290EB967B6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9083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19553-57C5-42CD-B699-02074C204C4F}" type="datetimeFigureOut">
              <a:rPr lang="pl-PL" smtClean="0"/>
              <a:t>10.10.2024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1B481-7DA3-49DA-84A8-290EB967B6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582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1000">
              <a:schemeClr val="accent1">
                <a:lumMod val="45000"/>
                <a:lumOff val="55000"/>
              </a:schemeClr>
            </a:gs>
            <a:gs pos="78000">
              <a:schemeClr val="accent1"/>
            </a:gs>
            <a:gs pos="10000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ostokąt 15"/>
          <p:cNvSpPr/>
          <p:nvPr/>
        </p:nvSpPr>
        <p:spPr>
          <a:xfrm>
            <a:off x="9017597" y="18862937"/>
            <a:ext cx="12176558" cy="41841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/>
          <p:cNvSpPr/>
          <p:nvPr/>
        </p:nvSpPr>
        <p:spPr>
          <a:xfrm>
            <a:off x="374072" y="18762645"/>
            <a:ext cx="8188037" cy="771210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4" name="Picture 2" descr="logo KNIŚ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09486"/>
            <a:ext cx="8131629" cy="1863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logo AQU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0429" y="1125410"/>
            <a:ext cx="11262158" cy="1831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914400" y="3609947"/>
            <a:ext cx="19393333" cy="2330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dirty="0">
                <a:latin typeface="Artifakt Element" panose="020B0503050000020004" pitchFamily="34" charset="-18"/>
                <a:ea typeface="Artifakt Element" panose="020B0503050000020004" pitchFamily="34" charset="-18"/>
              </a:rPr>
              <a:t>Bartłomiej Storożuk, Andżelika Krupińska, Marek </a:t>
            </a:r>
            <a:r>
              <a:rPr lang="pl-PL" sz="4000" dirty="0" err="1">
                <a:latin typeface="Artifakt Element" panose="020B0503050000020004" pitchFamily="34" charset="-18"/>
                <a:ea typeface="Artifakt Element" panose="020B0503050000020004" pitchFamily="34" charset="-18"/>
              </a:rPr>
              <a:t>Ochowiak</a:t>
            </a:r>
            <a:r>
              <a:rPr lang="pl-PL" sz="4000" dirty="0">
                <a:latin typeface="Artifakt Element" panose="020B0503050000020004" pitchFamily="34" charset="-18"/>
                <a:ea typeface="Artifakt Element" panose="020B0503050000020004" pitchFamily="34" charset="-18"/>
              </a:rPr>
              <a:t>, Sylwia </a:t>
            </a:r>
            <a:r>
              <a:rPr lang="pl-PL" sz="4000" dirty="0">
                <a:latin typeface="Artifakt Element" panose="020B0503050000020004" pitchFamily="34" charset="-18"/>
                <a:ea typeface="Artifakt Element" panose="020B0503050000020004" pitchFamily="34" charset="-18"/>
              </a:rPr>
              <a:t>Włodarczak, Nikola Bartczak, Iga </a:t>
            </a:r>
            <a:r>
              <a:rPr lang="pl-PL" sz="4000" dirty="0" smtClean="0">
                <a:latin typeface="Artifakt Element" panose="020B0503050000020004" pitchFamily="34" charset="-18"/>
                <a:ea typeface="Artifakt Element" panose="020B0503050000020004" pitchFamily="34" charset="-18"/>
              </a:rPr>
              <a:t>Drzewiecka</a:t>
            </a:r>
          </a:p>
          <a:p>
            <a:r>
              <a:rPr lang="pl-PL" sz="4000" dirty="0" smtClean="0">
                <a:latin typeface="Artifakt Element" panose="020B0503050000020004" pitchFamily="34" charset="-18"/>
                <a:ea typeface="Artifakt Element" panose="020B0503050000020004" pitchFamily="34" charset="-18"/>
              </a:rPr>
              <a:t> </a:t>
            </a:r>
            <a:r>
              <a:rPr lang="pl-PL" sz="3200" i="1" dirty="0" smtClean="0">
                <a:latin typeface="Artifakt Element" panose="020B0503050000020004" pitchFamily="34" charset="-18"/>
                <a:ea typeface="Artifakt Element" panose="020B0503050000020004" pitchFamily="34" charset="-18"/>
              </a:rPr>
              <a:t>Politechnika Poznańska, Zakład Inżynierii i Aparatury </a:t>
            </a:r>
            <a:r>
              <a:rPr lang="pl-PL" sz="3200" i="1" dirty="0">
                <a:latin typeface="Artifakt Element" panose="020B0503050000020004" pitchFamily="34" charset="-18"/>
                <a:ea typeface="Artifakt Element" panose="020B0503050000020004" pitchFamily="34" charset="-18"/>
              </a:rPr>
              <a:t>C</a:t>
            </a:r>
            <a:r>
              <a:rPr lang="pl-PL" sz="3200" i="1" dirty="0" smtClean="0">
                <a:latin typeface="Artifakt Element" panose="020B0503050000020004" pitchFamily="34" charset="-18"/>
                <a:ea typeface="Artifakt Element" panose="020B0503050000020004" pitchFamily="34" charset="-18"/>
              </a:rPr>
              <a:t>hemicznej </a:t>
            </a:r>
            <a:endParaRPr lang="pl-PL" sz="3200" i="1" dirty="0">
              <a:latin typeface="Artifakt Element" panose="020B0503050000020004" pitchFamily="34" charset="-18"/>
              <a:ea typeface="Artifakt Element" panose="020B0503050000020004" pitchFamily="34" charset="-18"/>
            </a:endParaRPr>
          </a:p>
          <a:p>
            <a:endParaRPr lang="pl-PL" dirty="0"/>
          </a:p>
        </p:txBody>
      </p:sp>
      <p:sp>
        <p:nvSpPr>
          <p:cNvPr id="7" name="Tytuł 1"/>
          <p:cNvSpPr>
            <a:spLocks noGrp="1"/>
          </p:cNvSpPr>
          <p:nvPr>
            <p:ph type="ctrTitle"/>
          </p:nvPr>
        </p:nvSpPr>
        <p:spPr>
          <a:xfrm>
            <a:off x="0" y="5578319"/>
            <a:ext cx="21388388" cy="1963573"/>
          </a:xfrm>
        </p:spPr>
        <p:txBody>
          <a:bodyPr>
            <a:noAutofit/>
          </a:bodyPr>
          <a:lstStyle/>
          <a:p>
            <a:r>
              <a:rPr lang="pl-PL" sz="6400" b="1" dirty="0" smtClean="0">
                <a:latin typeface="Artifakt Element Heavy" panose="020B0B03050000020004" pitchFamily="34" charset="-18"/>
                <a:ea typeface="Artifakt Element Heavy" panose="020B0B03050000020004" pitchFamily="34" charset="-18"/>
              </a:rPr>
              <a:t>Efekt </a:t>
            </a:r>
            <a:r>
              <a:rPr lang="pl-PL" sz="6400" b="1" dirty="0" err="1" smtClean="0">
                <a:latin typeface="Artifakt Element Heavy" panose="020B0B03050000020004" pitchFamily="34" charset="-18"/>
                <a:ea typeface="Artifakt Element Heavy" panose="020B0B03050000020004" pitchFamily="34" charset="-18"/>
              </a:rPr>
              <a:t>core</a:t>
            </a:r>
            <a:r>
              <a:rPr lang="pl-PL" sz="6400" b="1" dirty="0">
                <a:latin typeface="Artifakt Element Heavy" panose="020B0B03050000020004" pitchFamily="34" charset="-18"/>
                <a:ea typeface="Artifakt Element Heavy" panose="020B0B03050000020004" pitchFamily="34" charset="-18"/>
              </a:rPr>
              <a:t>-</a:t>
            </a:r>
            <a:r>
              <a:rPr lang="pl-PL" sz="6400" b="1" dirty="0" smtClean="0">
                <a:latin typeface="Artifakt Element Heavy" panose="020B0B03050000020004" pitchFamily="34" charset="-18"/>
                <a:ea typeface="Artifakt Element Heavy" panose="020B0B03050000020004" pitchFamily="34" charset="-18"/>
              </a:rPr>
              <a:t>hole </a:t>
            </a:r>
            <a:r>
              <a:rPr lang="pl-PL" sz="6400" b="1" dirty="0" smtClean="0">
                <a:latin typeface="Artifakt Element Heavy" panose="020B0B03050000020004" pitchFamily="34" charset="-18"/>
                <a:ea typeface="Artifakt Element Heavy" panose="020B0B03050000020004" pitchFamily="34" charset="-18"/>
              </a:rPr>
              <a:t>w rozpylaczach wirowych </a:t>
            </a:r>
            <a:r>
              <a:rPr lang="pl-PL" sz="6400" b="1" dirty="0" smtClean="0">
                <a:latin typeface="Artifakt Element Heavy" panose="020B0B03050000020004" pitchFamily="34" charset="-18"/>
                <a:ea typeface="Artifakt Element Heavy" panose="020B0B03050000020004" pitchFamily="34" charset="-18"/>
              </a:rPr>
              <a:t>-                    perspektywy </a:t>
            </a:r>
            <a:r>
              <a:rPr lang="pl-PL" sz="6400" b="1" dirty="0" smtClean="0">
                <a:latin typeface="Artifakt Element Heavy" panose="020B0B03050000020004" pitchFamily="34" charset="-18"/>
                <a:ea typeface="Artifakt Element Heavy" panose="020B0B03050000020004" pitchFamily="34" charset="-18"/>
              </a:rPr>
              <a:t>optymalizacji procesu rozpylania</a:t>
            </a:r>
            <a:endParaRPr lang="pl-PL" sz="6400" b="1" dirty="0">
              <a:latin typeface="Artifakt Element Heavy" panose="020B0B03050000020004" pitchFamily="34" charset="-18"/>
              <a:ea typeface="Artifakt Element Heavy" panose="020B0B03050000020004" pitchFamily="34" charset="-18"/>
            </a:endParaRPr>
          </a:p>
        </p:txBody>
      </p:sp>
      <p:cxnSp>
        <p:nvCxnSpPr>
          <p:cNvPr id="8" name="Łącznik prosty 7"/>
          <p:cNvCxnSpPr/>
          <p:nvPr/>
        </p:nvCxnSpPr>
        <p:spPr>
          <a:xfrm>
            <a:off x="552667" y="7607206"/>
            <a:ext cx="20116800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552668" y="7982682"/>
            <a:ext cx="20116800" cy="7299905"/>
          </a:xfrm>
        </p:spPr>
        <p:txBody>
          <a:bodyPr>
            <a:noAutofit/>
          </a:bodyPr>
          <a:lstStyle/>
          <a:p>
            <a:pPr algn="just"/>
            <a:r>
              <a:rPr lang="pl-PL" sz="4800" b="1" dirty="0" smtClean="0"/>
              <a:t>Wprowadzenie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4000" dirty="0"/>
              <a:t>Intensywny rozwój przemysłu, metod badawczych, technologii produkcji, a </a:t>
            </a:r>
            <a:r>
              <a:rPr lang="pl-PL" sz="4000" dirty="0" smtClean="0"/>
              <a:t>także stale </a:t>
            </a:r>
            <a:r>
              <a:rPr lang="pl-PL" sz="4000" dirty="0"/>
              <a:t>rosnące zapotrzebowanie na energię doprowadziły do poszukiwania nowych </a:t>
            </a:r>
            <a:r>
              <a:rPr lang="pl-PL" sz="4000" dirty="0" smtClean="0"/>
              <a:t>rozwiązań pozwalających </a:t>
            </a:r>
            <a:r>
              <a:rPr lang="pl-PL" sz="4000" dirty="0"/>
              <a:t>spełnić wymagania nowych realiów. Takim rozwiązaniem mogą </a:t>
            </a:r>
            <a:r>
              <a:rPr lang="pl-PL" sz="4000" dirty="0" smtClean="0"/>
              <a:t>być rozpylacze</a:t>
            </a:r>
            <a:r>
              <a:rPr lang="pl-PL" sz="4000" dirty="0"/>
              <a:t>. Urządzenia te charakteryzują się zdolnością do rozszczepiania strugi zwartej </a:t>
            </a:r>
            <a:r>
              <a:rPr lang="pl-PL" sz="4000" dirty="0" smtClean="0"/>
              <a:t>na pojedyncze </a:t>
            </a:r>
            <a:r>
              <a:rPr lang="pl-PL" sz="4000" dirty="0"/>
              <a:t>krople, co zwiększa powierzchnię kontaktu cieczy z substratami lub </a:t>
            </a:r>
            <a:r>
              <a:rPr lang="pl-PL" sz="4000" dirty="0" smtClean="0"/>
              <a:t>elementami aparatury </a:t>
            </a:r>
            <a:r>
              <a:rPr lang="pl-PL" sz="4000" dirty="0"/>
              <a:t>procesowej, ułatwiając zachodzenie między innymi procesów wymiany </a:t>
            </a:r>
            <a:r>
              <a:rPr lang="pl-PL" sz="4000" dirty="0" smtClean="0"/>
              <a:t>ciepła, </a:t>
            </a:r>
            <a:r>
              <a:rPr lang="pl-PL" sz="4000" dirty="0" smtClean="0"/>
              <a:t>masy a </a:t>
            </a:r>
            <a:r>
              <a:rPr lang="pl-PL" sz="4000" dirty="0"/>
              <a:t>także </a:t>
            </a:r>
            <a:r>
              <a:rPr lang="pl-PL" sz="4000" dirty="0" smtClean="0"/>
              <a:t>spalania. Wraz </a:t>
            </a:r>
            <a:br>
              <a:rPr lang="pl-PL" sz="4000" dirty="0" smtClean="0"/>
            </a:br>
            <a:r>
              <a:rPr lang="pl-PL" sz="4000" dirty="0" smtClean="0"/>
              <a:t>z </a:t>
            </a:r>
            <a:r>
              <a:rPr lang="pl-PL" sz="4000" dirty="0" smtClean="0"/>
              <a:t>prowadzonymi </a:t>
            </a:r>
            <a:r>
              <a:rPr lang="pl-PL" sz="4000" dirty="0"/>
              <a:t>badaniami, których celem jest optymalizacja </a:t>
            </a:r>
            <a:r>
              <a:rPr lang="pl-PL" sz="4000" dirty="0" smtClean="0"/>
              <a:t>procesu rozpylania</a:t>
            </a:r>
            <a:r>
              <a:rPr lang="pl-PL" sz="4000" dirty="0"/>
              <a:t>, odkrywane są </a:t>
            </a:r>
            <a:r>
              <a:rPr lang="pl-PL" sz="4000" dirty="0" smtClean="0"/>
              <a:t>pewne </a:t>
            </a:r>
            <a:r>
              <a:rPr lang="pl-PL" sz="4000" dirty="0"/>
              <a:t>zjawiska fizyczne i mechaniczne wpływające </a:t>
            </a:r>
            <a:r>
              <a:rPr lang="pl-PL" sz="4000" dirty="0" smtClean="0"/>
              <a:t>na przebieg </a:t>
            </a:r>
            <a:r>
              <a:rPr lang="pl-PL" sz="4000" dirty="0"/>
              <a:t>tej </a:t>
            </a:r>
            <a:r>
              <a:rPr lang="pl-PL" sz="4000" dirty="0" smtClean="0"/>
              <a:t>operacji, na przykład efekt ślepego otworu (</a:t>
            </a:r>
            <a:r>
              <a:rPr lang="pl-PL" sz="4000" dirty="0"/>
              <a:t>ang. </a:t>
            </a:r>
            <a:r>
              <a:rPr lang="pl-PL" sz="4000" dirty="0" err="1"/>
              <a:t>Core</a:t>
            </a:r>
            <a:r>
              <a:rPr lang="pl-PL" sz="4000" dirty="0"/>
              <a:t>-Hole</a:t>
            </a:r>
            <a:r>
              <a:rPr lang="pl-PL" sz="4000" dirty="0" smtClean="0"/>
              <a:t>) dla którego wykazano </a:t>
            </a:r>
            <a:r>
              <a:rPr lang="pl-PL" sz="4000" dirty="0" smtClean="0"/>
              <a:t>korzystny wpływ </a:t>
            </a:r>
            <a:r>
              <a:rPr lang="pl-PL" sz="4000" dirty="0" smtClean="0"/>
              <a:t>na </a:t>
            </a:r>
            <a:r>
              <a:rPr lang="pl-PL" sz="4000" dirty="0"/>
              <a:t>stabilność strugi rozpylanej oraz parametry takie jak np. kąt rozpylania</a:t>
            </a:r>
            <a:r>
              <a:rPr lang="pl-PL" sz="4000" dirty="0" smtClean="0"/>
              <a:t>.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552667" y="14869391"/>
            <a:ext cx="204739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4800" b="1" dirty="0" smtClean="0"/>
              <a:t>Cel pracy</a:t>
            </a:r>
          </a:p>
          <a:p>
            <a:pPr algn="just"/>
            <a:r>
              <a:rPr lang="pl-PL" sz="4000" dirty="0" smtClean="0"/>
              <a:t>Celem pracy jest zbadanie wpływu </a:t>
            </a:r>
            <a:r>
              <a:rPr lang="pl-PL" sz="4000" dirty="0"/>
              <a:t>zmiany wymiarów „ślepego otworu” na jakość powstałej strugi. Jakość </a:t>
            </a:r>
            <a:r>
              <a:rPr lang="pl-PL" sz="4000" dirty="0" smtClean="0"/>
              <a:t>wyznaczano </a:t>
            </a:r>
            <a:r>
              <a:rPr lang="pl-PL" sz="4000" dirty="0"/>
              <a:t>analizując parametry kąta rozpylania oraz współczynnika wypływu</a:t>
            </a:r>
          </a:p>
          <a:p>
            <a:pPr algn="just"/>
            <a:endParaRPr lang="pl-PL" sz="4000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1371598" y="17931648"/>
            <a:ext cx="61929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b="1" dirty="0" smtClean="0"/>
              <a:t>Badane konstrukcje</a:t>
            </a:r>
            <a:endParaRPr lang="pl-PL" sz="4800" b="1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19176321"/>
            <a:ext cx="7107382" cy="6857635"/>
          </a:xfrm>
          <a:prstGeom prst="rect">
            <a:avLst/>
          </a:prstGeom>
        </p:spPr>
      </p:pic>
      <p:sp>
        <p:nvSpPr>
          <p:cNvPr id="13" name="pole tekstowe 12"/>
          <p:cNvSpPr txBox="1"/>
          <p:nvPr/>
        </p:nvSpPr>
        <p:spPr>
          <a:xfrm>
            <a:off x="11704909" y="17364548"/>
            <a:ext cx="7330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/>
              <a:t>Wymiary poszczególnych konstrukcji</a:t>
            </a:r>
            <a:endParaRPr lang="pl-PL" sz="4800" b="1" dirty="0"/>
          </a:p>
        </p:txBody>
      </p:sp>
      <p:sp>
        <p:nvSpPr>
          <p:cNvPr id="17" name="pole tekstowe 16"/>
          <p:cNvSpPr txBox="1"/>
          <p:nvPr/>
        </p:nvSpPr>
        <p:spPr>
          <a:xfrm>
            <a:off x="11704910" y="24105155"/>
            <a:ext cx="73308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/>
              <a:t>Wnioski</a:t>
            </a:r>
            <a:endParaRPr lang="pl-PL" sz="4800" b="1" dirty="0"/>
          </a:p>
        </p:txBody>
      </p:sp>
      <p:sp>
        <p:nvSpPr>
          <p:cNvPr id="2" name="pole tekstowe 1"/>
          <p:cNvSpPr txBox="1"/>
          <p:nvPr/>
        </p:nvSpPr>
        <p:spPr>
          <a:xfrm>
            <a:off x="8562110" y="24936152"/>
            <a:ext cx="1266047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pl-PL" sz="4000" dirty="0" smtClean="0"/>
              <a:t>Największy kąt rozpylania uzyskano dla konstrukcji 3,</a:t>
            </a:r>
          </a:p>
          <a:p>
            <a:pPr marL="457200" indent="-457200">
              <a:buFontTx/>
              <a:buChar char="-"/>
            </a:pPr>
            <a:r>
              <a:rPr lang="pl-PL" sz="4000" dirty="0" smtClean="0"/>
              <a:t>Najmniejsze spadki ciśnienia otrzymano dla konstrukcji 2,</a:t>
            </a:r>
          </a:p>
          <a:p>
            <a:pPr marL="457200" indent="-457200">
              <a:buFontTx/>
              <a:buChar char="-"/>
            </a:pPr>
            <a:r>
              <a:rPr lang="pl-PL" sz="4000" dirty="0" smtClean="0"/>
              <a:t>Zastosowanie: komory </a:t>
            </a:r>
            <a:r>
              <a:rPr lang="pl-PL" sz="4000" dirty="0" smtClean="0"/>
              <a:t>ślepej” pozwala na redukcję spadków ciśnienia,</a:t>
            </a:r>
          </a:p>
          <a:p>
            <a:pPr marL="457200" indent="-457200">
              <a:buFontTx/>
              <a:buChar char="-"/>
            </a:pPr>
            <a:r>
              <a:rPr lang="pl-PL" sz="4000" dirty="0" smtClean="0"/>
              <a:t>Największą stabilność oraz kąt rozpylania osiągają konstrukcje, których średnica komory indukującej efekt jest nieznacznie większa od otworu wylotowego (Y=2mm)</a:t>
            </a:r>
            <a:endParaRPr lang="pl-PL" sz="4000" dirty="0"/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568035"/>
              </p:ext>
            </p:extLst>
          </p:nvPr>
        </p:nvGraphicFramePr>
        <p:xfrm>
          <a:off x="9972951" y="19102830"/>
          <a:ext cx="10670247" cy="4794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6749">
                  <a:extLst>
                    <a:ext uri="{9D8B030D-6E8A-4147-A177-3AD203B41FA5}">
                      <a16:colId xmlns:a16="http://schemas.microsoft.com/office/drawing/2014/main" val="2217538847"/>
                    </a:ext>
                  </a:extLst>
                </a:gridCol>
                <a:gridCol w="3556749">
                  <a:extLst>
                    <a:ext uri="{9D8B030D-6E8A-4147-A177-3AD203B41FA5}">
                      <a16:colId xmlns:a16="http://schemas.microsoft.com/office/drawing/2014/main" val="2917717558"/>
                    </a:ext>
                  </a:extLst>
                </a:gridCol>
                <a:gridCol w="3556749">
                  <a:extLst>
                    <a:ext uri="{9D8B030D-6E8A-4147-A177-3AD203B41FA5}">
                      <a16:colId xmlns:a16="http://schemas.microsoft.com/office/drawing/2014/main" val="1433543394"/>
                    </a:ext>
                  </a:extLst>
                </a:gridCol>
              </a:tblGrid>
              <a:tr h="532733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 smtClean="0"/>
                        <a:t>Konstrukcja</a:t>
                      </a:r>
                      <a:endParaRPr lang="pl-P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 smtClean="0"/>
                        <a:t>X [mm]</a:t>
                      </a:r>
                      <a:endParaRPr lang="pl-P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 smtClean="0"/>
                        <a:t>Y [mm]</a:t>
                      </a:r>
                      <a:endParaRPr lang="pl-P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2180588"/>
                  </a:ext>
                </a:extLst>
              </a:tr>
              <a:tr h="532733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 smtClean="0"/>
                        <a:t>Konstrukcja bazowa</a:t>
                      </a:r>
                      <a:endParaRPr lang="pl-P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 smtClean="0"/>
                        <a:t>Brak </a:t>
                      </a:r>
                      <a:endParaRPr lang="pl-P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 smtClean="0"/>
                        <a:t>Brak </a:t>
                      </a:r>
                      <a:endParaRPr lang="pl-P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211556"/>
                  </a:ext>
                </a:extLst>
              </a:tr>
              <a:tr h="532733">
                <a:tc>
                  <a:txBody>
                    <a:bodyPr/>
                    <a:lstStyle/>
                    <a:p>
                      <a:pPr algn="ctr"/>
                      <a:r>
                        <a:rPr lang="pl-PL" sz="2500" dirty="0" smtClean="0"/>
                        <a:t>1</a:t>
                      </a:r>
                      <a:endParaRPr lang="pl-P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500" dirty="0" smtClean="0"/>
                        <a:t>5</a:t>
                      </a:r>
                      <a:endParaRPr lang="pl-P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500" dirty="0" smtClean="0"/>
                        <a:t>2</a:t>
                      </a:r>
                      <a:endParaRPr lang="pl-PL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276690"/>
                  </a:ext>
                </a:extLst>
              </a:tr>
              <a:tr h="532733">
                <a:tc>
                  <a:txBody>
                    <a:bodyPr/>
                    <a:lstStyle/>
                    <a:p>
                      <a:pPr algn="ctr"/>
                      <a:r>
                        <a:rPr lang="pl-PL" sz="2500" dirty="0" smtClean="0"/>
                        <a:t>2</a:t>
                      </a:r>
                      <a:endParaRPr lang="pl-P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500" dirty="0" smtClean="0"/>
                        <a:t>10</a:t>
                      </a:r>
                      <a:endParaRPr lang="pl-P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500" dirty="0" smtClean="0"/>
                        <a:t>2</a:t>
                      </a:r>
                      <a:endParaRPr lang="pl-PL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700033"/>
                  </a:ext>
                </a:extLst>
              </a:tr>
              <a:tr h="532733">
                <a:tc>
                  <a:txBody>
                    <a:bodyPr/>
                    <a:lstStyle/>
                    <a:p>
                      <a:pPr algn="ctr"/>
                      <a:r>
                        <a:rPr lang="pl-PL" sz="2500" dirty="0" smtClean="0"/>
                        <a:t>3</a:t>
                      </a:r>
                      <a:endParaRPr lang="pl-P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500" dirty="0" smtClean="0"/>
                        <a:t>15</a:t>
                      </a:r>
                      <a:endParaRPr lang="pl-P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500" dirty="0" smtClean="0"/>
                        <a:t>2</a:t>
                      </a:r>
                      <a:endParaRPr lang="pl-PL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25259"/>
                  </a:ext>
                </a:extLst>
              </a:tr>
              <a:tr h="532733">
                <a:tc>
                  <a:txBody>
                    <a:bodyPr/>
                    <a:lstStyle/>
                    <a:p>
                      <a:pPr algn="ctr"/>
                      <a:r>
                        <a:rPr lang="pl-PL" sz="2500" dirty="0" smtClean="0"/>
                        <a:t>4</a:t>
                      </a:r>
                      <a:endParaRPr lang="pl-P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500" dirty="0" smtClean="0"/>
                        <a:t>20</a:t>
                      </a:r>
                      <a:endParaRPr lang="pl-P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500" dirty="0" smtClean="0"/>
                        <a:t>2</a:t>
                      </a:r>
                      <a:endParaRPr lang="pl-PL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703051"/>
                  </a:ext>
                </a:extLst>
              </a:tr>
              <a:tr h="532733">
                <a:tc>
                  <a:txBody>
                    <a:bodyPr/>
                    <a:lstStyle/>
                    <a:p>
                      <a:pPr algn="ctr"/>
                      <a:r>
                        <a:rPr lang="pl-PL" sz="2500" dirty="0" smtClean="0"/>
                        <a:t>5</a:t>
                      </a:r>
                      <a:endParaRPr lang="pl-P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500" dirty="0" smtClean="0"/>
                        <a:t>10</a:t>
                      </a:r>
                      <a:endParaRPr lang="pl-P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500" dirty="0" smtClean="0"/>
                        <a:t>3</a:t>
                      </a:r>
                      <a:endParaRPr lang="pl-PL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438644"/>
                  </a:ext>
                </a:extLst>
              </a:tr>
              <a:tr h="532733">
                <a:tc>
                  <a:txBody>
                    <a:bodyPr/>
                    <a:lstStyle/>
                    <a:p>
                      <a:pPr algn="ctr"/>
                      <a:r>
                        <a:rPr lang="pl-PL" sz="2500" dirty="0" smtClean="0"/>
                        <a:t>6</a:t>
                      </a:r>
                      <a:endParaRPr lang="pl-P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500" dirty="0" smtClean="0"/>
                        <a:t>10</a:t>
                      </a:r>
                      <a:endParaRPr lang="pl-P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500" dirty="0" smtClean="0"/>
                        <a:t>4</a:t>
                      </a:r>
                      <a:endParaRPr lang="pl-PL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2901409"/>
                  </a:ext>
                </a:extLst>
              </a:tr>
              <a:tr h="532733">
                <a:tc>
                  <a:txBody>
                    <a:bodyPr/>
                    <a:lstStyle/>
                    <a:p>
                      <a:pPr algn="ctr"/>
                      <a:r>
                        <a:rPr lang="pl-PL" sz="2500" dirty="0" smtClean="0"/>
                        <a:t>7</a:t>
                      </a:r>
                      <a:endParaRPr lang="pl-P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500" dirty="0" smtClean="0"/>
                        <a:t>10</a:t>
                      </a:r>
                      <a:endParaRPr lang="pl-P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500" dirty="0" smtClean="0"/>
                        <a:t>5</a:t>
                      </a:r>
                      <a:endParaRPr lang="pl-PL" sz="2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24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681419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226</Words>
  <Application>Microsoft Office PowerPoint</Application>
  <PresentationFormat>Niestandardowy</PresentationFormat>
  <Paragraphs>41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7" baseType="lpstr">
      <vt:lpstr>Arial</vt:lpstr>
      <vt:lpstr>Artifakt Element</vt:lpstr>
      <vt:lpstr>Artifakt Element Heavy</vt:lpstr>
      <vt:lpstr>Calibri</vt:lpstr>
      <vt:lpstr>Calibri Light</vt:lpstr>
      <vt:lpstr>Motyw pakietu Office</vt:lpstr>
      <vt:lpstr>Efekt core-hole w rozpylaczach wirowych -                    perspektywy optymalizacji procesu rozpylania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Bartek Storożuk</dc:creator>
  <cp:lastModifiedBy>user</cp:lastModifiedBy>
  <cp:revision>23</cp:revision>
  <dcterms:created xsi:type="dcterms:W3CDTF">2024-10-09T11:01:41Z</dcterms:created>
  <dcterms:modified xsi:type="dcterms:W3CDTF">2024-10-10T06:32:43Z</dcterms:modified>
</cp:coreProperties>
</file>